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75" r:id="rId10"/>
    <p:sldId id="276" r:id="rId11"/>
    <p:sldId id="263" r:id="rId12"/>
    <p:sldId id="262" r:id="rId13"/>
    <p:sldId id="273" r:id="rId14"/>
    <p:sldId id="265" r:id="rId15"/>
    <p:sldId id="271" r:id="rId16"/>
    <p:sldId id="277" r:id="rId17"/>
    <p:sldId id="272" r:id="rId18"/>
  </p:sldIdLst>
  <p:sldSz cx="14630400" cy="8229600"/>
  <p:notesSz cx="8229600" cy="14630400"/>
  <p:embeddedFontLst>
    <p:embeddedFont>
      <p:font typeface="PT Sans Bold" panose="020B060402020202020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11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2C35C-D049-0C82-A04C-DE62363C3B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6499" y="294027"/>
            <a:ext cx="11833051" cy="125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06BAE-51AD-B72E-FA69-8BA3E88547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671985" y="7190576"/>
            <a:ext cx="1819721" cy="657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62589-28DF-1057-95E7-6FE30E7AEE6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6170" y="7305638"/>
            <a:ext cx="2120959" cy="3900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ibm.com/blog/lightweight-AI-steering-tool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://ibm.github.io/" TargetMode="External"/><Relationship Id="rId4" Type="http://schemas.openxmlformats.org/officeDocument/2006/relationships/hyperlink" Target="https://github.com/IBM/AISteer36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401" y="625466"/>
            <a:ext cx="12090006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IBM’s AI Steerability 360: Building &amp; Testing Pipelines to Steer LLM Generation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9401" y="2295940"/>
            <a:ext cx="118434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 comprehensive toolkit by IBM Research for controlling large language model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behaviour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Screen Recording 2025-10-29 123646">
            <a:hlinkClick r:id="" action="ppaction://media"/>
            <a:extLst>
              <a:ext uri="{FF2B5EF4-FFF2-40B4-BE49-F238E27FC236}">
                <a16:creationId xmlns:a16="http://schemas.microsoft.com/office/drawing/2014/main" id="{64F56520-1039-71CF-D0EB-58C2872EA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6305" y="2755471"/>
            <a:ext cx="8697790" cy="4904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253DA7-9EEF-ED7B-1C0C-28ED381BD0C2}"/>
              </a:ext>
            </a:extLst>
          </p:cNvPr>
          <p:cNvSpPr/>
          <p:nvPr/>
        </p:nvSpPr>
        <p:spPr>
          <a:xfrm>
            <a:off x="649951" y="369431"/>
            <a:ext cx="50522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Example 4: SASA (Output Control)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10E66-9154-5201-4583-0B05871B1E35}"/>
              </a:ext>
            </a:extLst>
          </p:cNvPr>
          <p:cNvSpPr txBox="1"/>
          <p:nvPr/>
        </p:nvSpPr>
        <p:spPr>
          <a:xfrm>
            <a:off x="575523" y="1078210"/>
            <a:ext cx="1243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SASA (self-disciplined autoregressive sampling) is an output steering method, enabling the users to perform controlled decoding given any desirable value attributes.</a:t>
            </a:r>
            <a:endParaRPr lang="en-IN" sz="2000" dirty="0"/>
          </a:p>
        </p:txBody>
      </p:sp>
      <p:pic>
        <p:nvPicPr>
          <p:cNvPr id="5122" name="Picture 2" descr="SASA method">
            <a:extLst>
              <a:ext uri="{FF2B5EF4-FFF2-40B4-BE49-F238E27FC236}">
                <a16:creationId xmlns:a16="http://schemas.microsoft.com/office/drawing/2014/main" id="{077424FC-2868-36DD-EFC6-2FE6CDC91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6183" r="2954" b="49759"/>
          <a:stretch>
            <a:fillRect/>
          </a:stretch>
        </p:blipFill>
        <p:spPr bwMode="auto">
          <a:xfrm>
            <a:off x="236546" y="2001853"/>
            <a:ext cx="10438066" cy="31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SA method">
            <a:extLst>
              <a:ext uri="{FF2B5EF4-FFF2-40B4-BE49-F238E27FC236}">
                <a16:creationId xmlns:a16="http://schemas.microsoft.com/office/drawing/2014/main" id="{DB956F88-0E95-1C0F-8DF9-BDB7C06EE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1097" r="2954" b="5935"/>
          <a:stretch>
            <a:fillRect/>
          </a:stretch>
        </p:blipFill>
        <p:spPr bwMode="auto">
          <a:xfrm>
            <a:off x="4099628" y="5054885"/>
            <a:ext cx="10438066" cy="30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8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51" y="636559"/>
            <a:ext cx="6162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Real-World Use Cases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6662" y="2051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Enterprise Chatbots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6662" y="2542050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Ensuring responses follow company style guidelines, maintain brand voice, and avoid disallowed or sensitive content.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58150" y="20516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Document Summarization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58150" y="289638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Controlling tone, output length, and domain relevance for executive briefings and technical documentation.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89756" y="20516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Question-Answering Systems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89756" y="289638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Ensuring factual accuracy, domain adherence, and appropriate citation for internal knowledge bases.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521363" y="20516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Academic &amp; Research Tools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521363" y="289638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Tailoring LLM behavior for educational contexts, research assistance, and pedagogical applications.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C35E1-79E4-582A-8DD7-5A5E7E27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46" t="16440" r="15005" b="15878"/>
          <a:stretch>
            <a:fillRect/>
          </a:stretch>
        </p:blipFill>
        <p:spPr>
          <a:xfrm>
            <a:off x="526662" y="4602824"/>
            <a:ext cx="2267909" cy="1842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31221-4FD9-C34F-89A4-F5F3C35AE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661" y="4890499"/>
            <a:ext cx="3153993" cy="1409778"/>
          </a:xfrm>
          <a:prstGeom prst="rect">
            <a:avLst/>
          </a:prstGeom>
        </p:spPr>
      </p:pic>
      <p:pic>
        <p:nvPicPr>
          <p:cNvPr id="9220" name="Picture 4" descr="Robot dialogue stock illustration. Illustration of electric - 3002116">
            <a:extLst>
              <a:ext uri="{FF2B5EF4-FFF2-40B4-BE49-F238E27FC236}">
                <a16:creationId xmlns:a16="http://schemas.microsoft.com/office/drawing/2014/main" id="{7E8472F6-3ED9-77D4-124F-0321A6A80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0132" r="11644" b="9131"/>
          <a:stretch>
            <a:fillRect/>
          </a:stretch>
        </p:blipFill>
        <p:spPr bwMode="auto">
          <a:xfrm>
            <a:off x="7189756" y="4602824"/>
            <a:ext cx="3084741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CE58F1-9BB1-3F0D-2482-5AA20C0A1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739" y="4562052"/>
            <a:ext cx="2182772" cy="18145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527" y="630882"/>
            <a:ext cx="6716673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Steering Pipeline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6" y="1355885"/>
            <a:ext cx="4567714" cy="5299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824" y="2018229"/>
            <a:ext cx="1713905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Pipeline Composition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8824" y="2304575"/>
            <a:ext cx="4302919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Compose multiple controls into one workflow (e.g., prompt + adapter + decoding filter)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6" y="3529708"/>
            <a:ext cx="4567714" cy="5299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8824" y="4192052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Use-Case Testing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8824" y="4478398"/>
            <a:ext cx="4302919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Apply pipelines to specific tasks and scenarios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26" y="5448400"/>
            <a:ext cx="4567714" cy="5299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823" y="6110744"/>
            <a:ext cx="1656159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Benchmarking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38823" y="6397090"/>
            <a:ext cx="4302919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Compare different steering pipelines with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quantifiable metrics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long tube with many blue lights&#10;&#10;AI-generated content may be incorrect.">
            <a:extLst>
              <a:ext uri="{FF2B5EF4-FFF2-40B4-BE49-F238E27FC236}">
                <a16:creationId xmlns:a16="http://schemas.microsoft.com/office/drawing/2014/main" id="{72643EA7-3AF7-8F93-A260-EB36FC3A21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259"/>
          <a:stretch>
            <a:fillRect/>
          </a:stretch>
        </p:blipFill>
        <p:spPr>
          <a:xfrm>
            <a:off x="6298468" y="1124277"/>
            <a:ext cx="6975743" cy="5981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40AAF-CAEB-DCC0-9423-0F3C37278F09}"/>
              </a:ext>
            </a:extLst>
          </p:cNvPr>
          <p:cNvSpPr txBox="1"/>
          <p:nvPr/>
        </p:nvSpPr>
        <p:spPr>
          <a:xfrm>
            <a:off x="647272" y="391202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Evaluation Framework</a:t>
            </a:r>
            <a:endParaRPr lang="en-IN" sz="4000" dirty="0"/>
          </a:p>
        </p:txBody>
      </p:sp>
      <p:pic>
        <p:nvPicPr>
          <p:cNvPr id="1026" name="Picture 2" descr="877 Assessment Evaluation Measure Analytics Images, Stock Photos, 3D ...">
            <a:extLst>
              <a:ext uri="{FF2B5EF4-FFF2-40B4-BE49-F238E27FC236}">
                <a16:creationId xmlns:a16="http://schemas.microsoft.com/office/drawing/2014/main" id="{88246BF5-487C-2F47-1CAB-67C830B26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1"/>
          <a:stretch>
            <a:fillRect/>
          </a:stretch>
        </p:blipFill>
        <p:spPr bwMode="auto">
          <a:xfrm>
            <a:off x="6512211" y="1830126"/>
            <a:ext cx="7421886" cy="41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8"/>
          <p:cNvSpPr/>
          <p:nvPr/>
        </p:nvSpPr>
        <p:spPr>
          <a:xfrm>
            <a:off x="832332" y="2740834"/>
            <a:ext cx="24336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Instruction-following accuracy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9"/>
          <p:cNvSpPr/>
          <p:nvPr/>
        </p:nvSpPr>
        <p:spPr>
          <a:xfrm>
            <a:off x="832331" y="3427817"/>
            <a:ext cx="24336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Commonsense question answering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0"/>
          <p:cNvSpPr/>
          <p:nvPr/>
        </p:nvSpPr>
        <p:spPr>
          <a:xfrm>
            <a:off x="832332" y="4114800"/>
            <a:ext cx="24336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Domain-specific reasoning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1"/>
          <p:cNvSpPr/>
          <p:nvPr/>
        </p:nvSpPr>
        <p:spPr>
          <a:xfrm>
            <a:off x="832332" y="4801783"/>
            <a:ext cx="24336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Safety and compliance testing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2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088"/>
            <a:ext cx="7517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Key Benefits of AISteer360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62496"/>
            <a:ext cx="4196358" cy="2454770"/>
          </a:xfrm>
          <a:prstGeom prst="roundRect">
            <a:avLst>
              <a:gd name="adj" fmla="val 2871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27E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83976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286565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Mix and match controls as needed for your specific use case. Build custom pipelines from composable components.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1862496"/>
            <a:ext cx="4196358" cy="2454770"/>
          </a:xfrm>
          <a:prstGeom prst="roundRect">
            <a:avLst>
              <a:gd name="adj" fmla="val 2871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27E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83976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286565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Many methods work at inference time, avoiding costly full retraining and enabling rapid iteration.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1862496"/>
            <a:ext cx="4196358" cy="2454770"/>
          </a:xfrm>
          <a:prstGeom prst="roundRect">
            <a:avLst>
              <a:gd name="adj" fmla="val 2871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969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27E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83976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286565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Precise control over topic, style, format, and safety parameters tailored to enterprise requirements.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93670" y="4583899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B3D4E4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50964" y="4841194"/>
            <a:ext cx="4256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Benchmarking &amp; Transparency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1050964" y="5331612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Evaluate which steering strategy works best with measurable, quantifiable metrics. Make data-driven decisions about model control.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7428428" y="4583899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B3D4E4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85722" y="4841194"/>
            <a:ext cx="5039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Open-Source &amp; Community-Friendly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7685722" y="5331612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Encourages contributions, extensions, and collaborative development. Built on standards that engineering teams trust.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CF045604-478A-A181-D381-2BCED3D2ADE8}"/>
              </a:ext>
            </a:extLst>
          </p:cNvPr>
          <p:cNvSpPr/>
          <p:nvPr/>
        </p:nvSpPr>
        <p:spPr>
          <a:xfrm>
            <a:off x="1897738" y="2256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Modularity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84C4A933-184C-E908-E65C-86D3216E0208}"/>
              </a:ext>
            </a:extLst>
          </p:cNvPr>
          <p:cNvSpPr/>
          <p:nvPr/>
        </p:nvSpPr>
        <p:spPr>
          <a:xfrm>
            <a:off x="6320910" y="2256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Lightweight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DB4D59DC-36B6-6D54-190F-189FA1FCFC96}"/>
              </a:ext>
            </a:extLst>
          </p:cNvPr>
          <p:cNvSpPr/>
          <p:nvPr/>
        </p:nvSpPr>
        <p:spPr>
          <a:xfrm>
            <a:off x="10744082" y="2256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Customizability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811" y="457914"/>
            <a:ext cx="4252436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Questions &amp; References</a:t>
            </a:r>
          </a:p>
        </p:txBody>
      </p:sp>
      <p:sp>
        <p:nvSpPr>
          <p:cNvPr id="3" name="Text 1"/>
          <p:cNvSpPr/>
          <p:nvPr/>
        </p:nvSpPr>
        <p:spPr>
          <a:xfrm>
            <a:off x="582811" y="1861240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T Sans Bold" pitchFamily="34" charset="-122"/>
                <a:cs typeface="Arial" panose="020B0604020202020204" pitchFamily="34" charset="0"/>
              </a:rPr>
              <a:t>Key References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2811" y="2339871"/>
            <a:ext cx="7916347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Martineau, K. "Lightweight tools for 'steering' LLMs down the right path." IBM Research Blog, 15 Oct 2025. </a:t>
            </a:r>
            <a:r>
              <a:rPr lang="en-US" sz="2000" u="sng" dirty="0">
                <a:solidFill>
                  <a:srgbClr val="158AB7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more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2811" y="3243272"/>
            <a:ext cx="791634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IBM GitHub: AISteer360 repository. </a:t>
            </a:r>
            <a:r>
              <a:rPr lang="en-US" sz="2000" u="sng" dirty="0">
                <a:solidFill>
                  <a:srgbClr val="158AB7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Explore the code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5310" y="4088451"/>
            <a:ext cx="791634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IBM AISteer360 Documentation. </a:t>
            </a:r>
            <a:r>
              <a:rPr lang="en-US" sz="2000" u="sng" dirty="0">
                <a:solidFill>
                  <a:srgbClr val="158AB7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ibm.github.io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19" y="1415415"/>
            <a:ext cx="5142071" cy="51420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&amp;A Images – Browse 228,772 Stock Photos, Vectors, and Video | Adobe Stock">
            <a:extLst>
              <a:ext uri="{FF2B5EF4-FFF2-40B4-BE49-F238E27FC236}">
                <a16:creationId xmlns:a16="http://schemas.microsoft.com/office/drawing/2014/main" id="{734778CF-CE2B-205E-E482-047292DA2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78" y="1968786"/>
            <a:ext cx="7800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6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7"/>
          <p:cNvSpPr/>
          <p:nvPr/>
        </p:nvSpPr>
        <p:spPr>
          <a:xfrm>
            <a:off x="4540983" y="2989333"/>
            <a:ext cx="4366711" cy="104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150"/>
              </a:lnSpc>
              <a:buNone/>
            </a:pPr>
            <a:r>
              <a:rPr lang="en-US" sz="8800" b="1" dirty="0">
                <a:solidFill>
                  <a:srgbClr val="000000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97366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Today's Agenda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Introduction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The rise of LLMs and their growing capabilities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The Problem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Why we need steering in LLMs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The Solution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AISteer360 overview and capabilities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04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78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Technical Deep-Dive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Key concepts and architecture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3363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Real-World Applications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Use-cases and pipeline examples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 Light" pitchFamily="34" charset="-122"/>
                <a:cs typeface="Arial" panose="020B0604020202020204" pitchFamily="34" charset="0"/>
              </a:rPr>
              <a:t>06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027E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Value Proposition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Benefits, challenges, and next steps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583" y="524470"/>
            <a:ext cx="8275201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The Rise of Large Language Models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946" y="1425409"/>
            <a:ext cx="12934748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Large language models (LLMs) such as GPT-style architectures are becoming increasingly capable across diverse tasks. They can generate fluent text, answer complex questions, perform translations, create summaries, and much more.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3853" y="3050424"/>
            <a:ext cx="6316691" cy="47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946" y="3260022"/>
            <a:ext cx="476845" cy="4768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6867" y="3171857"/>
            <a:ext cx="2384346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Text Generation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16867" y="3584289"/>
            <a:ext cx="2981443" cy="30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Fluent, contextually aware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content creation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740" y="4605371"/>
            <a:ext cx="476845" cy="4768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7960" y="4641391"/>
            <a:ext cx="2384346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Question Answering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87961" y="5082216"/>
            <a:ext cx="2981442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Complex reasoning and information retrieval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46" y="6002976"/>
            <a:ext cx="476845" cy="4768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7960" y="6020542"/>
            <a:ext cx="2384346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Summarization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487960" y="6432974"/>
            <a:ext cx="333224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Condensing information while preserving meaning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LLM Architecture Explained: Exploring the Heart of Automation">
            <a:extLst>
              <a:ext uri="{FF2B5EF4-FFF2-40B4-BE49-F238E27FC236}">
                <a16:creationId xmlns:a16="http://schemas.microsoft.com/office/drawing/2014/main" id="{EA994806-D79B-FDB7-EFEF-3E89BF18B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8" name="Picture 8" descr="Embeddings 101: The foundation of large language models">
            <a:extLst>
              <a:ext uri="{FF2B5EF4-FFF2-40B4-BE49-F238E27FC236}">
                <a16:creationId xmlns:a16="http://schemas.microsoft.com/office/drawing/2014/main" id="{8430D187-28B3-F229-A29C-F2A5820BF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14416" r="10798" b="9238"/>
          <a:stretch>
            <a:fillRect/>
          </a:stretch>
        </p:blipFill>
        <p:spPr bwMode="auto">
          <a:xfrm>
            <a:off x="5922807" y="2483758"/>
            <a:ext cx="5514468" cy="53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803" y="519063"/>
            <a:ext cx="9909933" cy="1326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The Problem: Why Steering Matters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0804" y="1907634"/>
            <a:ext cx="3683675" cy="1060200"/>
          </a:xfrm>
          <a:prstGeom prst="roundRect">
            <a:avLst>
              <a:gd name="adj" fmla="val 3045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  <p:txBody>
          <a:bodyPr/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40476" y="2137305"/>
            <a:ext cx="3224332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Insufficient Built-in Guardrails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0685" y="3324400"/>
            <a:ext cx="3683794" cy="1060200"/>
          </a:xfrm>
          <a:prstGeom prst="roundRect">
            <a:avLst>
              <a:gd name="adj" fmla="val 3045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0357" y="3554071"/>
            <a:ext cx="32244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Need for Custom Control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0686" y="5069364"/>
            <a:ext cx="3621348" cy="1060200"/>
          </a:xfrm>
          <a:prstGeom prst="roundRect">
            <a:avLst>
              <a:gd name="adj" fmla="val 4651"/>
            </a:avLst>
          </a:prstGeom>
          <a:solidFill>
            <a:srgbClr val="CDEEFE"/>
          </a:solidFill>
          <a:ln w="7620">
            <a:solidFill>
              <a:srgbClr val="B3D4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4770" y="5242899"/>
            <a:ext cx="3429710" cy="53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Costly Traditional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Approaches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LLM Challenges in Development: Key Insights">
            <a:extLst>
              <a:ext uri="{FF2B5EF4-FFF2-40B4-BE49-F238E27FC236}">
                <a16:creationId xmlns:a16="http://schemas.microsoft.com/office/drawing/2014/main" id="{C230E3F0-9B9B-D8E9-30EC-79AAD08C42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66F5C-DBB0-A59B-1CA7-6ABC4C0D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69" y="1896112"/>
            <a:ext cx="7966980" cy="4648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87337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AISteer360: A Comprehensive Solution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8" y="1545372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AISteer360 is an open-source toolkit developed by IBM Research that enables you to build and test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steering pipelines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 for customizing LLM generation behavior.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38151" y="361532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The concept of </a:t>
            </a:r>
            <a:r>
              <a:rPr lang="en-US" sz="2000" b="1" dirty="0">
                <a:solidFill>
                  <a:srgbClr val="027EBC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steerability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 refers to how easily and how much you can direct a model's behavior at inference time.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07844" y="51650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It complements other IBM toolkits including the AI Risk Atlas Nexus for mapping risks and In-Context Explainability 360 for measuring and explaining behavior.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3999" y="687586"/>
            <a:ext cx="7653218" cy="503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Four Control Surfaces for LLM Steering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3999" y="1432917"/>
            <a:ext cx="8016002" cy="583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The toolkit organizes steering methods into four distinct categories that provide comprehensive control over model behavior: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63999" y="2129908"/>
            <a:ext cx="5497754" cy="1393269"/>
          </a:xfrm>
          <a:prstGeom prst="roundRect">
            <a:avLst>
              <a:gd name="adj" fmla="val 5493"/>
            </a:avLst>
          </a:prstGeom>
          <a:solidFill>
            <a:srgbClr val="FFFFFF"/>
          </a:solidFill>
          <a:ln w="22860">
            <a:solidFill>
              <a:srgbClr val="B3D4E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6859" y="2152769"/>
            <a:ext cx="442100" cy="1341572"/>
          </a:xfrm>
          <a:prstGeom prst="roundRect">
            <a:avLst>
              <a:gd name="adj" fmla="val 6244"/>
            </a:avLst>
          </a:prstGeom>
          <a:solidFill>
            <a:srgbClr val="CDEEFE"/>
          </a:solidFill>
          <a:ln/>
        </p:spPr>
      </p:sp>
      <p:sp>
        <p:nvSpPr>
          <p:cNvPr id="7" name="Text 4"/>
          <p:cNvSpPr/>
          <p:nvPr/>
        </p:nvSpPr>
        <p:spPr>
          <a:xfrm>
            <a:off x="784503" y="2594966"/>
            <a:ext cx="165767" cy="34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92556" y="2313861"/>
            <a:ext cx="1381502" cy="284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Input Control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92555" y="2662357"/>
            <a:ext cx="4803328" cy="583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Modifying the prompt or examples provided to the model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63999" y="3523177"/>
            <a:ext cx="5497754" cy="1393269"/>
          </a:xfrm>
          <a:prstGeom prst="roundRect">
            <a:avLst>
              <a:gd name="adj" fmla="val 5493"/>
            </a:avLst>
          </a:prstGeom>
          <a:solidFill>
            <a:srgbClr val="FFFFFF"/>
          </a:solidFill>
          <a:ln w="22860">
            <a:solidFill>
              <a:srgbClr val="B3D4E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86859" y="3546038"/>
            <a:ext cx="442100" cy="1341572"/>
          </a:xfrm>
          <a:prstGeom prst="roundRect">
            <a:avLst>
              <a:gd name="adj" fmla="val 6244"/>
            </a:avLst>
          </a:prstGeom>
          <a:solidFill>
            <a:srgbClr val="CDEEFE"/>
          </a:solidFill>
          <a:ln/>
        </p:spPr>
      </p:sp>
      <p:sp>
        <p:nvSpPr>
          <p:cNvPr id="12" name="Text 9"/>
          <p:cNvSpPr/>
          <p:nvPr/>
        </p:nvSpPr>
        <p:spPr>
          <a:xfrm>
            <a:off x="784503" y="3988236"/>
            <a:ext cx="165767" cy="34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92556" y="3707130"/>
            <a:ext cx="1381502" cy="284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Structural Control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92555" y="4016597"/>
            <a:ext cx="4803328" cy="583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Modifying the model's weights or architecture through fine-tuning, parameter-efficient adapters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63999" y="4916447"/>
            <a:ext cx="5497754" cy="1393269"/>
          </a:xfrm>
          <a:prstGeom prst="roundRect">
            <a:avLst>
              <a:gd name="adj" fmla="val 5493"/>
            </a:avLst>
          </a:prstGeom>
          <a:solidFill>
            <a:srgbClr val="FFFFFF"/>
          </a:solidFill>
          <a:ln w="22860">
            <a:solidFill>
              <a:srgbClr val="B3D4E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86859" y="4939308"/>
            <a:ext cx="442100" cy="1341572"/>
          </a:xfrm>
          <a:prstGeom prst="roundRect">
            <a:avLst>
              <a:gd name="adj" fmla="val 6244"/>
            </a:avLst>
          </a:prstGeom>
          <a:solidFill>
            <a:srgbClr val="CDEEFE"/>
          </a:solidFill>
          <a:ln/>
        </p:spPr>
      </p:sp>
      <p:sp>
        <p:nvSpPr>
          <p:cNvPr id="17" name="Text 14"/>
          <p:cNvSpPr/>
          <p:nvPr/>
        </p:nvSpPr>
        <p:spPr>
          <a:xfrm>
            <a:off x="784503" y="5381505"/>
            <a:ext cx="165767" cy="34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392556" y="5100399"/>
            <a:ext cx="1381502" cy="284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State Control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392555" y="5448895"/>
            <a:ext cx="4803328" cy="583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Manipulating internal states like activations or attention weights during inference to guide generation dynamically.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563999" y="6309716"/>
            <a:ext cx="5497754" cy="1393269"/>
          </a:xfrm>
          <a:prstGeom prst="roundRect">
            <a:avLst>
              <a:gd name="adj" fmla="val 5493"/>
            </a:avLst>
          </a:prstGeom>
          <a:solidFill>
            <a:srgbClr val="FFFFFF"/>
          </a:solidFill>
          <a:ln w="22860">
            <a:solidFill>
              <a:srgbClr val="B3D4E4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86859" y="6332577"/>
            <a:ext cx="442100" cy="1341572"/>
          </a:xfrm>
          <a:prstGeom prst="roundRect">
            <a:avLst>
              <a:gd name="adj" fmla="val 6244"/>
            </a:avLst>
          </a:prstGeom>
          <a:solidFill>
            <a:srgbClr val="CDEEFE"/>
          </a:solidFill>
          <a:ln/>
        </p:spPr>
      </p:sp>
      <p:sp>
        <p:nvSpPr>
          <p:cNvPr id="22" name="Text 19"/>
          <p:cNvSpPr/>
          <p:nvPr/>
        </p:nvSpPr>
        <p:spPr>
          <a:xfrm>
            <a:off x="784503" y="6774774"/>
            <a:ext cx="165767" cy="34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4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392556" y="6493669"/>
            <a:ext cx="1381502" cy="284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Output Control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392555" y="6842165"/>
            <a:ext cx="4803328" cy="583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Controlling decoding strategies, filtering outputs, or applying post-generation transformations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whatsapp-video-2025-10-30-at-110600-5a9ab8fe_Ey1mb599 (1)">
            <a:hlinkClick r:id="" action="ppaction://media"/>
            <a:extLst>
              <a:ext uri="{FF2B5EF4-FFF2-40B4-BE49-F238E27FC236}">
                <a16:creationId xmlns:a16="http://schemas.microsoft.com/office/drawing/2014/main" id="{4EB6C1B5-9183-4B98-A111-0AF84C9E95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5798" y="2199480"/>
            <a:ext cx="6833251" cy="40813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C0D409-FFE8-3AA0-E3FA-2C0FE92B7DFD}"/>
              </a:ext>
            </a:extLst>
          </p:cNvPr>
          <p:cNvSpPr txBox="1"/>
          <p:nvPr/>
        </p:nvSpPr>
        <p:spPr>
          <a:xfrm>
            <a:off x="441788" y="529389"/>
            <a:ext cx="12195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Example 1: Few-Shot Prompting (Input Control) 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74284-57E4-0EFB-116E-6F397C9B2D48}"/>
              </a:ext>
            </a:extLst>
          </p:cNvPr>
          <p:cNvSpPr txBox="1"/>
          <p:nvPr/>
        </p:nvSpPr>
        <p:spPr>
          <a:xfrm>
            <a:off x="575353" y="1449531"/>
            <a:ext cx="115173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216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dirty="0">
                <a:solidFill>
                  <a:srgbClr val="1216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rompting is perhaps the best known. You can change the model’s response simply by rewording a question, providing a few examples, or asking the model to role-play. </a:t>
            </a:r>
          </a:p>
          <a:p>
            <a:endParaRPr lang="en-US" sz="2000" dirty="0">
              <a:solidFill>
                <a:srgbClr val="1216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solidFill>
                  <a:srgbClr val="1216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toolkit contains a “</a:t>
            </a:r>
            <a:r>
              <a:rPr lang="en-US" sz="2000" b="1" i="0" dirty="0">
                <a:solidFill>
                  <a:srgbClr val="1216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few-shot</a:t>
            </a:r>
            <a:r>
              <a:rPr lang="en-US" sz="2000" b="0" i="0" dirty="0">
                <a:solidFill>
                  <a:srgbClr val="1216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prompting algorithm for input control.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diagram of a positive product&#10;&#10;AI-generated content may be incorrect.">
            <a:extLst>
              <a:ext uri="{FF2B5EF4-FFF2-40B4-BE49-F238E27FC236}">
                <a16:creationId xmlns:a16="http://schemas.microsoft.com/office/drawing/2014/main" id="{F6B31DD0-62AD-362B-1ABA-E397F785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89" y="2985227"/>
            <a:ext cx="9072883" cy="42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8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EBF70-FCEF-1D2B-4DFD-CEDBA554FFAE}"/>
              </a:ext>
            </a:extLst>
          </p:cNvPr>
          <p:cNvSpPr txBox="1"/>
          <p:nvPr/>
        </p:nvSpPr>
        <p:spPr>
          <a:xfrm>
            <a:off x="708916" y="652678"/>
            <a:ext cx="119693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Example 2:Direct Preference Optimization:(Input Control)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B3487-312F-30CB-7088-4E1C94683E0D}"/>
              </a:ext>
            </a:extLst>
          </p:cNvPr>
          <p:cNvSpPr txBox="1"/>
          <p:nvPr/>
        </p:nvSpPr>
        <p:spPr>
          <a:xfrm>
            <a:off x="2845941" y="1509762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Your Language Model is Secretly a Reward Model</a:t>
            </a:r>
            <a:endParaRPr lang="en-IN" sz="2000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194" name="Picture 2" descr="Romanian Style Chinese Modern Poetry Generation with Pre-Trained Model ...">
            <a:extLst>
              <a:ext uri="{FF2B5EF4-FFF2-40B4-BE49-F238E27FC236}">
                <a16:creationId xmlns:a16="http://schemas.microsoft.com/office/drawing/2014/main" id="{8B12C3A1-A7FF-56B4-04FD-161BD782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02" y="2224306"/>
            <a:ext cx="9546497" cy="44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2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B72098-5091-878B-4DD7-6D5387F7459F}"/>
              </a:ext>
            </a:extLst>
          </p:cNvPr>
          <p:cNvSpPr/>
          <p:nvPr/>
        </p:nvSpPr>
        <p:spPr>
          <a:xfrm>
            <a:off x="649951" y="369431"/>
            <a:ext cx="50522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A56DB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Example 3: PASTA (Hidden States Control)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DEE5A-1DE1-137D-A64F-0829CDB6B547}"/>
              </a:ext>
            </a:extLst>
          </p:cNvPr>
          <p:cNvSpPr txBox="1"/>
          <p:nvPr/>
        </p:nvSpPr>
        <p:spPr>
          <a:xfrm>
            <a:off x="506113" y="1078210"/>
            <a:ext cx="1262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PASTA (post-hoc attention steering approach) is an attention steering method, enabling the users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emphasise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specific spans within their prompts. The method uses a bias term to increase the amount of attention the model gives to the spans.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ASTA method">
            <a:extLst>
              <a:ext uri="{FF2B5EF4-FFF2-40B4-BE49-F238E27FC236}">
                <a16:creationId xmlns:a16="http://schemas.microsoft.com/office/drawing/2014/main" id="{27EEE2C1-0C2D-CE8A-E14C-CC46303B2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5760" r="2614"/>
          <a:stretch>
            <a:fillRect/>
          </a:stretch>
        </p:blipFill>
        <p:spPr bwMode="auto">
          <a:xfrm>
            <a:off x="1140432" y="2268533"/>
            <a:ext cx="11992621" cy="576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7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760</Words>
  <Application>Microsoft Office PowerPoint</Application>
  <PresentationFormat>Custom</PresentationFormat>
  <Paragraphs>112</Paragraphs>
  <Slides>17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PT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Yogesh Raje</cp:lastModifiedBy>
  <cp:revision>16</cp:revision>
  <dcterms:created xsi:type="dcterms:W3CDTF">2025-10-30T04:19:35Z</dcterms:created>
  <dcterms:modified xsi:type="dcterms:W3CDTF">2025-10-30T08:14:32Z</dcterms:modified>
</cp:coreProperties>
</file>